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Montserrat Black"/>
      <p:regular r:id="rId12"/>
    </p:embeddedFont>
    <p:embeddedFont>
      <p:font typeface="Montserrat Black"/>
      <p:regular r:id="rId13"/>
    </p:embeddedFont>
    <p:embeddedFont>
      <p:font typeface="Inconsolata"/>
      <p:regular r:id="rId14"/>
    </p:embeddedFont>
    <p:embeddedFont>
      <p:font typeface="Inconsolata"/>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Ukhuseleko: A Safe Haven Against GBV with AI</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Ukhuseleko is a comprehensive digital platform providing support and resources for individuals affected by Gender-Based Violence in South Africa. It addresses a critical information gap by offering legal guidance, support services, and a confidential communication space for survivors who often lack access to clear, trustworthy information about their rights and available help.</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44560"/>
            <a:ext cx="11984236"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Understanding Gender-Based Violence</a:t>
            </a:r>
            <a:endParaRPr lang="en-US" sz="4450" dirty="0"/>
          </a:p>
        </p:txBody>
      </p:sp>
      <p:sp>
        <p:nvSpPr>
          <p:cNvPr id="3" name="Shape 1"/>
          <p:cNvSpPr/>
          <p:nvPr/>
        </p:nvSpPr>
        <p:spPr>
          <a:xfrm>
            <a:off x="793790" y="2406968"/>
            <a:ext cx="6407944"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4" name="Text 2"/>
          <p:cNvSpPr/>
          <p:nvPr/>
        </p:nvSpPr>
        <p:spPr>
          <a:xfrm>
            <a:off x="1028224" y="26414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Physical Violence</a:t>
            </a:r>
            <a:endParaRPr lang="en-US" sz="2200" dirty="0"/>
          </a:p>
        </p:txBody>
      </p:sp>
      <p:sp>
        <p:nvSpPr>
          <p:cNvPr id="5" name="Text 3"/>
          <p:cNvSpPr/>
          <p:nvPr/>
        </p:nvSpPr>
        <p:spPr>
          <a:xfrm>
            <a:off x="1028224" y="3131820"/>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Acts causing bodily harm: assault, beating, slapping, kicking, or strangling</a:t>
            </a:r>
            <a:endParaRPr lang="en-US" sz="1750" dirty="0"/>
          </a:p>
        </p:txBody>
      </p:sp>
      <p:sp>
        <p:nvSpPr>
          <p:cNvPr id="6" name="Shape 4"/>
          <p:cNvSpPr/>
          <p:nvPr/>
        </p:nvSpPr>
        <p:spPr>
          <a:xfrm>
            <a:off x="7428548" y="2406968"/>
            <a:ext cx="6408063"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7" name="Text 5"/>
          <p:cNvSpPr/>
          <p:nvPr/>
        </p:nvSpPr>
        <p:spPr>
          <a:xfrm>
            <a:off x="7662982" y="26414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Sexual Violence</a:t>
            </a:r>
            <a:endParaRPr lang="en-US" sz="2200" dirty="0"/>
          </a:p>
        </p:txBody>
      </p:sp>
      <p:sp>
        <p:nvSpPr>
          <p:cNvPr id="8" name="Text 6"/>
          <p:cNvSpPr/>
          <p:nvPr/>
        </p:nvSpPr>
        <p:spPr>
          <a:xfrm>
            <a:off x="7662982" y="3131820"/>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Non-consensual acts including rape, sexual assault, and harassment, with high rates in South Africa</a:t>
            </a:r>
            <a:endParaRPr lang="en-US" sz="1750" dirty="0"/>
          </a:p>
        </p:txBody>
      </p:sp>
      <p:sp>
        <p:nvSpPr>
          <p:cNvPr id="9" name="Shape 7"/>
          <p:cNvSpPr/>
          <p:nvPr/>
        </p:nvSpPr>
        <p:spPr>
          <a:xfrm>
            <a:off x="793790" y="4318873"/>
            <a:ext cx="6407944"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0" name="Text 8"/>
          <p:cNvSpPr/>
          <p:nvPr/>
        </p:nvSpPr>
        <p:spPr>
          <a:xfrm>
            <a:off x="1028224" y="45533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Emotional Abuse</a:t>
            </a:r>
            <a:endParaRPr lang="en-US" sz="2200" dirty="0"/>
          </a:p>
        </p:txBody>
      </p:sp>
      <p:sp>
        <p:nvSpPr>
          <p:cNvPr id="11" name="Text 9"/>
          <p:cNvSpPr/>
          <p:nvPr/>
        </p:nvSpPr>
        <p:spPr>
          <a:xfrm>
            <a:off x="1028224" y="5043726"/>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Undermining self-worth through verbal abuse, intimidation, threats, gaslighting, and manipulation</a:t>
            </a:r>
            <a:endParaRPr lang="en-US" sz="1750" dirty="0"/>
          </a:p>
        </p:txBody>
      </p:sp>
      <p:sp>
        <p:nvSpPr>
          <p:cNvPr id="12" name="Shape 10"/>
          <p:cNvSpPr/>
          <p:nvPr/>
        </p:nvSpPr>
        <p:spPr>
          <a:xfrm>
            <a:off x="7428548" y="4318873"/>
            <a:ext cx="6408063"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3" name="Text 11"/>
          <p:cNvSpPr/>
          <p:nvPr/>
        </p:nvSpPr>
        <p:spPr>
          <a:xfrm>
            <a:off x="7662982" y="45533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Economic Abuse</a:t>
            </a:r>
            <a:endParaRPr lang="en-US" sz="2200" dirty="0"/>
          </a:p>
        </p:txBody>
      </p:sp>
      <p:sp>
        <p:nvSpPr>
          <p:cNvPr id="14" name="Text 12"/>
          <p:cNvSpPr/>
          <p:nvPr/>
        </p:nvSpPr>
        <p:spPr>
          <a:xfrm>
            <a:off x="7662982" y="5043726"/>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Restricting economic independence, preventing work, or withholding money for basic needs</a:t>
            </a:r>
            <a:endParaRPr lang="en-US" sz="1750" dirty="0"/>
          </a:p>
        </p:txBody>
      </p:sp>
      <p:sp>
        <p:nvSpPr>
          <p:cNvPr id="15" name="Text 13"/>
          <p:cNvSpPr/>
          <p:nvPr/>
        </p:nvSpPr>
        <p:spPr>
          <a:xfrm>
            <a:off x="793790" y="625911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GBV is a widespread human rights violation that occurs across all segments of society, primarily affecting women and girls while causing harm to families and entire communities.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0917" y="527090"/>
            <a:ext cx="7698343" cy="599003"/>
          </a:xfrm>
          <a:prstGeom prst="rect">
            <a:avLst/>
          </a:prstGeom>
          <a:noFill/>
          <a:ln/>
        </p:spPr>
        <p:txBody>
          <a:bodyPr wrap="none" lIns="0" tIns="0" rIns="0" bIns="0" rtlCol="0" anchor="t"/>
          <a:lstStyle/>
          <a:p>
            <a:pPr algn="l" indent="0" marL="0">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AI-Powered Support Features</a:t>
            </a:r>
            <a:endParaRPr lang="en-US" sz="3750" dirty="0"/>
          </a:p>
        </p:txBody>
      </p:sp>
      <p:pic>
        <p:nvPicPr>
          <p:cNvPr id="3" name="Image 0" descr="preencoded.png">    </p:cNvPr>
          <p:cNvPicPr>
            <a:picLocks noChangeAspect="1"/>
          </p:cNvPicPr>
          <p:nvPr/>
        </p:nvPicPr>
        <p:blipFill>
          <a:blip r:embed="rId1"/>
          <a:stretch>
            <a:fillRect/>
          </a:stretch>
        </p:blipFill>
        <p:spPr>
          <a:xfrm>
            <a:off x="670917" y="1629251"/>
            <a:ext cx="6410444" cy="6410444"/>
          </a:xfrm>
          <a:prstGeom prst="rect">
            <a:avLst/>
          </a:prstGeom>
        </p:spPr>
      </p:pic>
      <p:sp>
        <p:nvSpPr>
          <p:cNvPr id="4" name="Shape 1"/>
          <p:cNvSpPr/>
          <p:nvPr/>
        </p:nvSpPr>
        <p:spPr>
          <a:xfrm>
            <a:off x="7556659" y="1629251"/>
            <a:ext cx="6410444" cy="1533763"/>
          </a:xfrm>
          <a:prstGeom prst="roundRect">
            <a:avLst>
              <a:gd name="adj" fmla="val 7154"/>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5" name="Shape 2"/>
          <p:cNvSpPr/>
          <p:nvPr/>
        </p:nvSpPr>
        <p:spPr>
          <a:xfrm>
            <a:off x="7533799" y="1629251"/>
            <a:ext cx="91440" cy="1533763"/>
          </a:xfrm>
          <a:prstGeom prst="roundRect">
            <a:avLst>
              <a:gd name="adj" fmla="val 10000"/>
            </a:avLst>
          </a:prstGeom>
          <a:solidFill>
            <a:srgbClr val="151617"/>
          </a:solidFill>
          <a:ln/>
        </p:spPr>
      </p:sp>
      <p:sp>
        <p:nvSpPr>
          <p:cNvPr id="6" name="Text 3"/>
          <p:cNvSpPr/>
          <p:nvPr/>
        </p:nvSpPr>
        <p:spPr>
          <a:xfrm>
            <a:off x="7839789" y="1843802"/>
            <a:ext cx="2962394" cy="299561"/>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Safe Haven Chat Room</a:t>
            </a:r>
            <a:endParaRPr lang="en-US" sz="1850" dirty="0"/>
          </a:p>
        </p:txBody>
      </p:sp>
      <p:sp>
        <p:nvSpPr>
          <p:cNvPr id="7" name="Text 4"/>
          <p:cNvSpPr/>
          <p:nvPr/>
        </p:nvSpPr>
        <p:spPr>
          <a:xfrm>
            <a:off x="7839789" y="2335054"/>
            <a:ext cx="5912763" cy="6134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Confidential, anonymous support with counselors and "Quick Exit" button for immediate safety</a:t>
            </a:r>
            <a:endParaRPr lang="en-US" sz="1500" dirty="0"/>
          </a:p>
        </p:txBody>
      </p:sp>
      <p:sp>
        <p:nvSpPr>
          <p:cNvPr id="8" name="Shape 5"/>
          <p:cNvSpPr/>
          <p:nvPr/>
        </p:nvSpPr>
        <p:spPr>
          <a:xfrm>
            <a:off x="7556659" y="3354705"/>
            <a:ext cx="6410444" cy="1533763"/>
          </a:xfrm>
          <a:prstGeom prst="roundRect">
            <a:avLst>
              <a:gd name="adj" fmla="val 7154"/>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9" name="Shape 6"/>
          <p:cNvSpPr/>
          <p:nvPr/>
        </p:nvSpPr>
        <p:spPr>
          <a:xfrm>
            <a:off x="7533799" y="3354705"/>
            <a:ext cx="91440" cy="1533763"/>
          </a:xfrm>
          <a:prstGeom prst="roundRect">
            <a:avLst>
              <a:gd name="adj" fmla="val 10000"/>
            </a:avLst>
          </a:prstGeom>
          <a:solidFill>
            <a:srgbClr val="151617"/>
          </a:solidFill>
          <a:ln/>
        </p:spPr>
      </p:sp>
      <p:sp>
        <p:nvSpPr>
          <p:cNvPr id="10" name="Text 7"/>
          <p:cNvSpPr/>
          <p:nvPr/>
        </p:nvSpPr>
        <p:spPr>
          <a:xfrm>
            <a:off x="7839789" y="3569256"/>
            <a:ext cx="2411849" cy="299561"/>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Resource Location</a:t>
            </a:r>
            <a:endParaRPr lang="en-US" sz="1850" dirty="0"/>
          </a:p>
        </p:txBody>
      </p:sp>
      <p:sp>
        <p:nvSpPr>
          <p:cNvPr id="11" name="Text 8"/>
          <p:cNvSpPr/>
          <p:nvPr/>
        </p:nvSpPr>
        <p:spPr>
          <a:xfrm>
            <a:off x="7839789" y="4060508"/>
            <a:ext cx="5912763" cy="6134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Map-based tool to find nearby police stations, hospitals, and support centers with filtering options</a:t>
            </a:r>
            <a:endParaRPr lang="en-US" sz="1500" dirty="0"/>
          </a:p>
        </p:txBody>
      </p:sp>
      <p:sp>
        <p:nvSpPr>
          <p:cNvPr id="12" name="Shape 9"/>
          <p:cNvSpPr/>
          <p:nvPr/>
        </p:nvSpPr>
        <p:spPr>
          <a:xfrm>
            <a:off x="7556659" y="5080159"/>
            <a:ext cx="6410444" cy="1533763"/>
          </a:xfrm>
          <a:prstGeom prst="roundRect">
            <a:avLst>
              <a:gd name="adj" fmla="val 7154"/>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13" name="Shape 10"/>
          <p:cNvSpPr/>
          <p:nvPr/>
        </p:nvSpPr>
        <p:spPr>
          <a:xfrm>
            <a:off x="7533799" y="5080159"/>
            <a:ext cx="91440" cy="1533763"/>
          </a:xfrm>
          <a:prstGeom prst="roundRect">
            <a:avLst>
              <a:gd name="adj" fmla="val 10000"/>
            </a:avLst>
          </a:prstGeom>
          <a:solidFill>
            <a:srgbClr val="151617"/>
          </a:solidFill>
          <a:ln/>
        </p:spPr>
      </p:sp>
      <p:sp>
        <p:nvSpPr>
          <p:cNvPr id="14" name="Text 11"/>
          <p:cNvSpPr/>
          <p:nvPr/>
        </p:nvSpPr>
        <p:spPr>
          <a:xfrm>
            <a:off x="7839789" y="5294709"/>
            <a:ext cx="2396133" cy="299561"/>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Story Analysis</a:t>
            </a:r>
            <a:endParaRPr lang="en-US" sz="1850" dirty="0"/>
          </a:p>
        </p:txBody>
      </p:sp>
      <p:sp>
        <p:nvSpPr>
          <p:cNvPr id="15" name="Text 12"/>
          <p:cNvSpPr/>
          <p:nvPr/>
        </p:nvSpPr>
        <p:spPr>
          <a:xfrm>
            <a:off x="7839789" y="5785961"/>
            <a:ext cx="5912763" cy="6134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"Share Your Story" feature collects narratives to identify patterns and trends for better resource allocation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6853" y="421838"/>
            <a:ext cx="6300192" cy="479346"/>
          </a:xfrm>
          <a:prstGeom prst="rect">
            <a:avLst/>
          </a:prstGeom>
          <a:noFill/>
          <a:ln/>
        </p:spPr>
        <p:txBody>
          <a:bodyPr wrap="none" lIns="0" tIns="0" rIns="0" bIns="0" rtlCol="0" anchor="t"/>
          <a:lstStyle/>
          <a:p>
            <a:pPr algn="l" indent="0" marL="0">
              <a:lnSpc>
                <a:spcPts val="3750"/>
              </a:lnSpc>
              <a:buNone/>
            </a:pPr>
            <a:r>
              <a:rPr lang="en-US" sz="3000" b="1" dirty="0">
                <a:solidFill>
                  <a:srgbClr val="151617"/>
                </a:solidFill>
                <a:latin typeface="Montserrat Black" pitchFamily="34" charset="0"/>
                <a:ea typeface="Montserrat Black" pitchFamily="34" charset="-122"/>
                <a:cs typeface="Montserrat Black" pitchFamily="34" charset="-120"/>
              </a:rPr>
              <a:t>Legal and Emergency Support</a:t>
            </a:r>
            <a:endParaRPr lang="en-US" sz="3000" dirty="0"/>
          </a:p>
        </p:txBody>
      </p:sp>
      <p:sp>
        <p:nvSpPr>
          <p:cNvPr id="3" name="Text 1"/>
          <p:cNvSpPr/>
          <p:nvPr/>
        </p:nvSpPr>
        <p:spPr>
          <a:xfrm>
            <a:off x="536853" y="1284565"/>
            <a:ext cx="3957757" cy="239673"/>
          </a:xfrm>
          <a:prstGeom prst="rect">
            <a:avLst/>
          </a:prstGeom>
          <a:noFill/>
          <a:ln/>
        </p:spPr>
        <p:txBody>
          <a:bodyPr wrap="none" lIns="0" tIns="0" rIns="0" bIns="0" rtlCol="0" anchor="t"/>
          <a:lstStyle/>
          <a:p>
            <a:pPr algn="l" indent="0" marL="0">
              <a:lnSpc>
                <a:spcPts val="1850"/>
              </a:lnSpc>
              <a:buNone/>
            </a:pPr>
            <a:r>
              <a:rPr lang="en-US" sz="1500" b="1" dirty="0">
                <a:solidFill>
                  <a:srgbClr val="151617"/>
                </a:solidFill>
                <a:latin typeface="Montserrat Black" pitchFamily="34" charset="0"/>
                <a:ea typeface="Montserrat Black" pitchFamily="34" charset="-122"/>
                <a:cs typeface="Montserrat Black" pitchFamily="34" charset="-120"/>
              </a:rPr>
              <a:t>The Domestic Violence Act 116 of 1998</a:t>
            </a:r>
            <a:endParaRPr lang="en-US" sz="1500" dirty="0"/>
          </a:p>
        </p:txBody>
      </p:sp>
      <p:sp>
        <p:nvSpPr>
          <p:cNvPr id="4" name="Text 2"/>
          <p:cNvSpPr/>
          <p:nvPr/>
        </p:nvSpPr>
        <p:spPr>
          <a:xfrm>
            <a:off x="536853" y="1677591"/>
            <a:ext cx="7984331" cy="245269"/>
          </a:xfrm>
          <a:prstGeom prst="rect">
            <a:avLst/>
          </a:prstGeom>
          <a:noFill/>
          <a:ln/>
        </p:spPr>
        <p:txBody>
          <a:bodyPr wrap="none" lIns="0" tIns="0" rIns="0" bIns="0" rtlCol="0" anchor="t"/>
          <a:lstStyle/>
          <a:p>
            <a:pPr algn="l" indent="0" marL="0">
              <a:lnSpc>
                <a:spcPts val="1900"/>
              </a:lnSpc>
              <a:buNone/>
            </a:pPr>
            <a:r>
              <a:rPr lang="en-US" sz="1200" dirty="0">
                <a:solidFill>
                  <a:srgbClr val="151617"/>
                </a:solidFill>
                <a:latin typeface="Inconsolata" pitchFamily="34" charset="0"/>
                <a:ea typeface="Inconsolata" pitchFamily="34" charset="-122"/>
                <a:cs typeface="Inconsolata" pitchFamily="34" charset="-120"/>
              </a:rPr>
              <a:t>Provides protection by recognizing various forms of abuse:</a:t>
            </a:r>
            <a:endParaRPr lang="en-US" sz="1200" dirty="0"/>
          </a:p>
        </p:txBody>
      </p:sp>
      <p:sp>
        <p:nvSpPr>
          <p:cNvPr id="5" name="Text 3"/>
          <p:cNvSpPr/>
          <p:nvPr/>
        </p:nvSpPr>
        <p:spPr>
          <a:xfrm>
            <a:off x="536853" y="2060853"/>
            <a:ext cx="7984331"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151617"/>
                </a:solidFill>
                <a:latin typeface="Inconsolata" pitchFamily="34" charset="0"/>
                <a:ea typeface="Inconsolata" pitchFamily="34" charset="-122"/>
                <a:cs typeface="Inconsolata" pitchFamily="34" charset="-120"/>
              </a:rPr>
              <a:t>Physical abuse</a:t>
            </a:r>
            <a:endParaRPr lang="en-US" sz="1200" dirty="0"/>
          </a:p>
        </p:txBody>
      </p:sp>
      <p:sp>
        <p:nvSpPr>
          <p:cNvPr id="6" name="Text 4"/>
          <p:cNvSpPr/>
          <p:nvPr/>
        </p:nvSpPr>
        <p:spPr>
          <a:xfrm>
            <a:off x="536853" y="2359700"/>
            <a:ext cx="7984331"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151617"/>
                </a:solidFill>
                <a:latin typeface="Inconsolata" pitchFamily="34" charset="0"/>
                <a:ea typeface="Inconsolata" pitchFamily="34" charset="-122"/>
                <a:cs typeface="Inconsolata" pitchFamily="34" charset="-120"/>
              </a:rPr>
              <a:t>Sexual abuse</a:t>
            </a:r>
            <a:endParaRPr lang="en-US" sz="1200" dirty="0"/>
          </a:p>
        </p:txBody>
      </p:sp>
      <p:sp>
        <p:nvSpPr>
          <p:cNvPr id="7" name="Text 5"/>
          <p:cNvSpPr/>
          <p:nvPr/>
        </p:nvSpPr>
        <p:spPr>
          <a:xfrm>
            <a:off x="536853" y="2658547"/>
            <a:ext cx="7984331"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151617"/>
                </a:solidFill>
                <a:latin typeface="Inconsolata" pitchFamily="34" charset="0"/>
                <a:ea typeface="Inconsolata" pitchFamily="34" charset="-122"/>
                <a:cs typeface="Inconsolata" pitchFamily="34" charset="-120"/>
              </a:rPr>
              <a:t>Emotional and psychological abuse</a:t>
            </a:r>
            <a:endParaRPr lang="en-US" sz="1200" dirty="0"/>
          </a:p>
        </p:txBody>
      </p:sp>
      <p:sp>
        <p:nvSpPr>
          <p:cNvPr id="8" name="Text 6"/>
          <p:cNvSpPr/>
          <p:nvPr/>
        </p:nvSpPr>
        <p:spPr>
          <a:xfrm>
            <a:off x="536853" y="2957393"/>
            <a:ext cx="7984331"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151617"/>
                </a:solidFill>
                <a:latin typeface="Inconsolata" pitchFamily="34" charset="0"/>
                <a:ea typeface="Inconsolata" pitchFamily="34" charset="-122"/>
                <a:cs typeface="Inconsolata" pitchFamily="34" charset="-120"/>
              </a:rPr>
              <a:t>Economic abuse</a:t>
            </a:r>
            <a:endParaRPr lang="en-US" sz="1200" dirty="0"/>
          </a:p>
        </p:txBody>
      </p:sp>
      <p:sp>
        <p:nvSpPr>
          <p:cNvPr id="9" name="Text 7"/>
          <p:cNvSpPr/>
          <p:nvPr/>
        </p:nvSpPr>
        <p:spPr>
          <a:xfrm>
            <a:off x="536853" y="3256240"/>
            <a:ext cx="7984331"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151617"/>
                </a:solidFill>
                <a:latin typeface="Inconsolata" pitchFamily="34" charset="0"/>
                <a:ea typeface="Inconsolata" pitchFamily="34" charset="-122"/>
                <a:cs typeface="Inconsolata" pitchFamily="34" charset="-120"/>
              </a:rPr>
              <a:t>Harassment and stalking</a:t>
            </a:r>
            <a:endParaRPr lang="en-US" sz="1200" dirty="0"/>
          </a:p>
        </p:txBody>
      </p:sp>
      <p:sp>
        <p:nvSpPr>
          <p:cNvPr id="10" name="Text 8"/>
          <p:cNvSpPr/>
          <p:nvPr/>
        </p:nvSpPr>
        <p:spPr>
          <a:xfrm>
            <a:off x="536853" y="3639503"/>
            <a:ext cx="7984331" cy="490538"/>
          </a:xfrm>
          <a:prstGeom prst="rect">
            <a:avLst/>
          </a:prstGeom>
          <a:noFill/>
          <a:ln/>
        </p:spPr>
        <p:txBody>
          <a:bodyPr wrap="square" lIns="0" tIns="0" rIns="0" bIns="0" rtlCol="0" anchor="t"/>
          <a:lstStyle/>
          <a:p>
            <a:pPr algn="l" indent="0" marL="0">
              <a:lnSpc>
                <a:spcPts val="1900"/>
              </a:lnSpc>
              <a:buNone/>
            </a:pPr>
            <a:r>
              <a:rPr lang="en-US" sz="1200" dirty="0">
                <a:solidFill>
                  <a:srgbClr val="151617"/>
                </a:solidFill>
                <a:latin typeface="Inconsolata" pitchFamily="34" charset="0"/>
                <a:ea typeface="Inconsolata" pitchFamily="34" charset="-122"/>
                <a:cs typeface="Inconsolata" pitchFamily="34" charset="-120"/>
              </a:rPr>
              <a:t>The platform outlines five key steps to obtaining a protection order, legally enforceable throughout South Africa.</a:t>
            </a:r>
            <a:endParaRPr lang="en-US" sz="1200" dirty="0"/>
          </a:p>
        </p:txBody>
      </p:sp>
      <p:sp>
        <p:nvSpPr>
          <p:cNvPr id="11" name="Shape 9"/>
          <p:cNvSpPr/>
          <p:nvPr/>
        </p:nvSpPr>
        <p:spPr>
          <a:xfrm>
            <a:off x="8902898" y="1303734"/>
            <a:ext cx="5198150" cy="1856780"/>
          </a:xfrm>
          <a:prstGeom prst="roundRect">
            <a:avLst>
              <a:gd name="adj" fmla="val 492"/>
            </a:avLst>
          </a:prstGeom>
          <a:solidFill>
            <a:srgbClr val="B6D6FC"/>
          </a:solidFill>
          <a:ln/>
        </p:spPr>
      </p:sp>
      <p:pic>
        <p:nvPicPr>
          <p:cNvPr id="12" name="Image 0" descr="preencoded.png">    </p:cNvPr>
          <p:cNvPicPr>
            <a:picLocks noChangeAspect="1"/>
          </p:cNvPicPr>
          <p:nvPr/>
        </p:nvPicPr>
        <p:blipFill>
          <a:blip r:embed="rId1"/>
          <a:stretch>
            <a:fillRect/>
          </a:stretch>
        </p:blipFill>
        <p:spPr>
          <a:xfrm>
            <a:off x="9056251" y="1510546"/>
            <a:ext cx="239673" cy="191691"/>
          </a:xfrm>
          <a:prstGeom prst="rect">
            <a:avLst/>
          </a:prstGeom>
        </p:spPr>
      </p:pic>
      <p:sp>
        <p:nvSpPr>
          <p:cNvPr id="13" name="Text 10"/>
          <p:cNvSpPr/>
          <p:nvPr/>
        </p:nvSpPr>
        <p:spPr>
          <a:xfrm>
            <a:off x="9449276" y="1495425"/>
            <a:ext cx="2167652" cy="239673"/>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Montserrat Black" pitchFamily="34" charset="0"/>
                <a:ea typeface="Montserrat Black" pitchFamily="34" charset="-122"/>
                <a:cs typeface="Montserrat Black" pitchFamily="34" charset="-120"/>
              </a:rPr>
              <a:t>Emergency Contacts</a:t>
            </a:r>
            <a:endParaRPr lang="en-US" sz="1500" dirty="0"/>
          </a:p>
        </p:txBody>
      </p:sp>
      <p:sp>
        <p:nvSpPr>
          <p:cNvPr id="14" name="Text 11"/>
          <p:cNvSpPr/>
          <p:nvPr/>
        </p:nvSpPr>
        <p:spPr>
          <a:xfrm>
            <a:off x="9449276" y="1888450"/>
            <a:ext cx="4498419"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consolata" pitchFamily="34" charset="0"/>
                <a:ea typeface="Inconsolata" pitchFamily="34" charset="-122"/>
                <a:cs typeface="Inconsolata" pitchFamily="34" charset="-120"/>
              </a:rPr>
              <a:t>SAPS Emergency: 10111</a:t>
            </a:r>
            <a:endParaRPr lang="en-US" sz="1200" dirty="0"/>
          </a:p>
        </p:txBody>
      </p:sp>
      <p:sp>
        <p:nvSpPr>
          <p:cNvPr id="15" name="Text 12"/>
          <p:cNvSpPr/>
          <p:nvPr/>
        </p:nvSpPr>
        <p:spPr>
          <a:xfrm>
            <a:off x="9449276" y="2187297"/>
            <a:ext cx="4498419"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consolata" pitchFamily="34" charset="0"/>
                <a:ea typeface="Inconsolata" pitchFamily="34" charset="-122"/>
                <a:cs typeface="Inconsolata" pitchFamily="34" charset="-120"/>
              </a:rPr>
              <a:t>GBV Command Centre: 0800 428 428</a:t>
            </a:r>
            <a:endParaRPr lang="en-US" sz="1200" dirty="0"/>
          </a:p>
        </p:txBody>
      </p:sp>
      <p:sp>
        <p:nvSpPr>
          <p:cNvPr id="16" name="Text 13"/>
          <p:cNvSpPr/>
          <p:nvPr/>
        </p:nvSpPr>
        <p:spPr>
          <a:xfrm>
            <a:off x="9449276" y="2486144"/>
            <a:ext cx="4498419"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consolata" pitchFamily="34" charset="0"/>
                <a:ea typeface="Inconsolata" pitchFamily="34" charset="-122"/>
                <a:cs typeface="Inconsolata" pitchFamily="34" charset="-120"/>
              </a:rPr>
              <a:t>Lifeline's Helpline: 0800 150 150</a:t>
            </a:r>
            <a:endParaRPr lang="en-US" sz="1200" dirty="0"/>
          </a:p>
        </p:txBody>
      </p:sp>
      <p:sp>
        <p:nvSpPr>
          <p:cNvPr id="17" name="Text 14"/>
          <p:cNvSpPr/>
          <p:nvPr/>
        </p:nvSpPr>
        <p:spPr>
          <a:xfrm>
            <a:off x="9449276" y="2784991"/>
            <a:ext cx="4498419" cy="24526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consolata" pitchFamily="34" charset="0"/>
                <a:ea typeface="Inconsolata" pitchFamily="34" charset="-122"/>
                <a:cs typeface="Inconsolata" pitchFamily="34" charset="-120"/>
              </a:rPr>
              <a:t>Legal Aid South Africa: 0800 110 110</a:t>
            </a:r>
            <a:endParaRPr lang="en-US" sz="1200" dirty="0"/>
          </a:p>
        </p:txBody>
      </p:sp>
      <p:pic>
        <p:nvPicPr>
          <p:cNvPr id="18" name="Image 1" descr="preencoded.png">    </p:cNvPr>
          <p:cNvPicPr>
            <a:picLocks noChangeAspect="1"/>
          </p:cNvPicPr>
          <p:nvPr/>
        </p:nvPicPr>
        <p:blipFill>
          <a:blip r:embed="rId2"/>
          <a:stretch>
            <a:fillRect/>
          </a:stretch>
        </p:blipFill>
        <p:spPr>
          <a:xfrm>
            <a:off x="8902898" y="3333036"/>
            <a:ext cx="5198150" cy="5198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5593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 Path Forward</a:t>
            </a:r>
            <a:endParaRPr lang="en-US" sz="4450" dirty="0"/>
          </a:p>
        </p:txBody>
      </p:sp>
      <p:sp>
        <p:nvSpPr>
          <p:cNvPr id="4" name="Text 1"/>
          <p:cNvSpPr/>
          <p:nvPr/>
        </p:nvSpPr>
        <p:spPr>
          <a:xfrm>
            <a:off x="6620351" y="3060025"/>
            <a:ext cx="721625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Ukhuseleko demonstrates a powerful synergy between technology and social good, providing a crucial lifeline for survivors of GBV.</a:t>
            </a:r>
            <a:endParaRPr lang="en-US" sz="1750" dirty="0"/>
          </a:p>
        </p:txBody>
      </p:sp>
      <p:sp>
        <p:nvSpPr>
          <p:cNvPr id="5" name="Shape 2"/>
          <p:cNvSpPr/>
          <p:nvPr/>
        </p:nvSpPr>
        <p:spPr>
          <a:xfrm>
            <a:off x="6280190" y="2804874"/>
            <a:ext cx="30480" cy="1599009"/>
          </a:xfrm>
          <a:prstGeom prst="rect">
            <a:avLst/>
          </a:prstGeom>
          <a:solidFill>
            <a:srgbClr val="151617"/>
          </a:solidFill>
          <a:ln/>
        </p:spPr>
      </p:sp>
      <p:sp>
        <p:nvSpPr>
          <p:cNvPr id="6" name="Text 3"/>
          <p:cNvSpPr/>
          <p:nvPr/>
        </p:nvSpPr>
        <p:spPr>
          <a:xfrm>
            <a:off x="6280190" y="465903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By integrating anonymous chat, AI-powered location services, and comprehensive legal resources, Ukhuseleko directly addresses South Africa's information gap. The platform empowers individuals with the knowledge and tools they need to seek help, find justice, and begin their healing journey.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2025-08-08T11:18:11Z</dcterms:created>
  <dcterms:modified xsi:type="dcterms:W3CDTF">2025-08-08T11:18:11Z</dcterms:modified>
</cp:coreProperties>
</file>